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7" r:id="rId3"/>
    <p:sldId id="278" r:id="rId4"/>
    <p:sldId id="310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1" r:id="rId17"/>
    <p:sldId id="312" r:id="rId18"/>
    <p:sldId id="313" r:id="rId19"/>
    <p:sldId id="314" r:id="rId20"/>
    <p:sldId id="315" r:id="rId21"/>
    <p:sldId id="316" r:id="rId22"/>
    <p:sldId id="319" r:id="rId23"/>
    <p:sldId id="317" r:id="rId24"/>
    <p:sldId id="320" r:id="rId25"/>
    <p:sldId id="318" r:id="rId26"/>
    <p:sldId id="321" r:id="rId27"/>
    <p:sldId id="322" r:id="rId28"/>
    <p:sldId id="323" r:id="rId29"/>
    <p:sldId id="324" r:id="rId30"/>
    <p:sldId id="325" r:id="rId31"/>
    <p:sldId id="326" r:id="rId32"/>
    <p:sldId id="327" r:id="rId33"/>
    <p:sldId id="328" r:id="rId34"/>
    <p:sldId id="329" r:id="rId35"/>
    <p:sldId id="330" r:id="rId36"/>
    <p:sldId id="331" r:id="rId37"/>
    <p:sldId id="332" r:id="rId38"/>
    <p:sldId id="333" r:id="rId39"/>
    <p:sldId id="334" r:id="rId40"/>
    <p:sldId id="298" r:id="rId4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lkman Neo" initials="WN" lastIdx="3" clrIdx="0">
    <p:extLst>
      <p:ext uri="{19B8F6BF-5375-455C-9EA6-DF929625EA0E}">
        <p15:presenceInfo xmlns:p15="http://schemas.microsoft.com/office/powerpoint/2012/main" userId="2f8c92057b78d54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12"/>
  </p:normalViewPr>
  <p:slideViewPr>
    <p:cSldViewPr snapToGrid="0" snapToObjects="1">
      <p:cViewPr varScale="1">
        <p:scale>
          <a:sx n="162" d="100"/>
          <a:sy n="162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3799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678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4516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5455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07413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37536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4d7dadc72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4d7dadc72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3" name="Google Shape;33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RpQLFAFqMlw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pi.dartlang.org/stable/2.3.1/dart-isolate/Isolate-class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flutter/plugins/tree/master/packages/google_maps_flutter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pub.dev/packages/provider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github.io/samples/#?type=cookbook" TargetMode="External"/><Relationship Id="rId2" Type="http://schemas.openxmlformats.org/officeDocument/2006/relationships/hyperlink" Target="https://flutter.dev/docs/cookboo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utter/samples/tree/master/web" TargetMode="External"/><Relationship Id="rId2" Type="http://schemas.openxmlformats.org/officeDocument/2006/relationships/hyperlink" Target="https://flutter.github.io/samples/#?platform=we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flutter.dev/docs/resources/faq#what-programming-paradigm-does-flutters-framework-us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api.flutter.dev/flutter/widgets/StatelessWidget/build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utter/sample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2655500" y="1103586"/>
            <a:ext cx="6488500" cy="15104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altLang="zh-CN" dirty="0"/>
              <a:t>Practice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6554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err="1"/>
              <a:t>Wenxuan</a:t>
            </a:r>
            <a:r>
              <a:rPr lang="en-US" altLang="zh-CN" dirty="0"/>
              <a:t> Shi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College of Software, Nankai University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Email: </a:t>
            </a:r>
            <a:r>
              <a:rPr lang="en-GB" dirty="0" err="1"/>
              <a:t>shiwx@nankai.edu.cn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Wechat</a:t>
            </a:r>
            <a:r>
              <a:rPr lang="en-GB" dirty="0"/>
              <a:t>: 13920561100</a:t>
            </a:r>
            <a:endParaRPr dirty="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00" y="1572700"/>
            <a:ext cx="2927700" cy="292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EB8EDE-E728-4246-A312-31F4DC58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Flutter Maps </a:t>
            </a:r>
            <a:r>
              <a:rPr lang="en" altLang="zh-CN" b="1" dirty="0" err="1"/>
              <a:t>Firestore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A85EEC-8A0B-8643-8267-3C7AB1A93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4701734" cy="3339000"/>
          </a:xfrm>
        </p:spPr>
        <p:txBody>
          <a:bodyPr/>
          <a:lstStyle/>
          <a:p>
            <a:r>
              <a:rPr lang="en" altLang="zh-CN" dirty="0"/>
              <a:t>A Flutter sample app that shows the end product of the Cloud Next '19 talk </a:t>
            </a:r>
            <a:r>
              <a:rPr lang="en" altLang="zh-CN" dirty="0">
                <a:hlinkClick r:id="rId2"/>
              </a:rPr>
              <a:t>Build Mobile Apps With Flutter and Google Maps</a:t>
            </a:r>
            <a:r>
              <a:rPr lang="en" altLang="zh-CN" dirty="0"/>
              <a:t>. The live coding starts at about 17:40.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C6B7F4-4DCF-2547-A8BE-1659DD2C9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310" y="1108576"/>
            <a:ext cx="3944990" cy="378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258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83FD93-9EA5-134E-8182-F5111A9D2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7F0616-69AC-AB4A-9DBD-D8598F4CF5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Showcase how to build an app that uses Google Maps with Flutter:</a:t>
            </a:r>
          </a:p>
          <a:p>
            <a:pPr lvl="1"/>
            <a:r>
              <a:rPr lang="en" altLang="zh-CN" dirty="0"/>
              <a:t>Loading a list of Ice Cream shops from Cloud </a:t>
            </a:r>
            <a:r>
              <a:rPr lang="en" altLang="zh-CN" dirty="0" err="1"/>
              <a:t>Firestore</a:t>
            </a:r>
            <a:endParaRPr lang="en" altLang="zh-CN" dirty="0"/>
          </a:p>
          <a:p>
            <a:pPr lvl="1"/>
            <a:r>
              <a:rPr lang="en" altLang="zh-CN" dirty="0"/>
              <a:t>Listing the shops in a custom carousel</a:t>
            </a:r>
          </a:p>
          <a:p>
            <a:pPr lvl="1"/>
            <a:r>
              <a:rPr lang="en" altLang="zh-CN" dirty="0"/>
              <a:t>Showing the shop locations on a map using Markers</a:t>
            </a:r>
          </a:p>
          <a:p>
            <a:pPr lvl="1"/>
            <a:r>
              <a:rPr lang="en" altLang="zh-CN" dirty="0"/>
              <a:t>Controlling the Google Map from the carousel</a:t>
            </a:r>
          </a:p>
        </p:txBody>
      </p:sp>
    </p:spTree>
    <p:extLst>
      <p:ext uri="{BB962C8B-B14F-4D97-AF65-F5344CB8AC3E}">
        <p14:creationId xmlns:p14="http://schemas.microsoft.com/office/powerpoint/2010/main" val="295099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4A573-3815-FF40-8D5B-094AF2FA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Isolate Example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C38CDE-78DD-3F46-BA74-F53B225C5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204010" cy="3339000"/>
          </a:xfrm>
        </p:spPr>
        <p:txBody>
          <a:bodyPr/>
          <a:lstStyle/>
          <a:p>
            <a:r>
              <a:rPr lang="en" altLang="zh-CN" dirty="0"/>
              <a:t>A sample application that demonstrate best practices when using </a:t>
            </a:r>
            <a:r>
              <a:rPr lang="en" altLang="zh-CN" dirty="0">
                <a:hlinkClick r:id="rId2"/>
              </a:rPr>
              <a:t>isolates</a:t>
            </a:r>
            <a:r>
              <a:rPr lang="en" altLang="zh-CN" dirty="0"/>
              <a:t>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FC41E9-8BEC-B445-9537-DDA78F15E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135" y="1017800"/>
            <a:ext cx="5326079" cy="390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826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D5B0B6-CC26-7845-B2A7-60A8CBE98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9448B5-5476-374B-B345-101F545A9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</a:t>
            </a:r>
          </a:p>
          <a:p>
            <a:r>
              <a:rPr lang="en" altLang="zh-CN" dirty="0"/>
              <a:t>Display the performance benefits of isolates when using them in the right situation.</a:t>
            </a:r>
          </a:p>
          <a:p>
            <a:r>
              <a:rPr lang="en" altLang="zh-CN" dirty="0"/>
              <a:t>Show how to use the compute method for straightforward computations.</a:t>
            </a:r>
          </a:p>
          <a:p>
            <a:r>
              <a:rPr lang="en" altLang="zh-CN" dirty="0"/>
              <a:t>Demonstrate how to initialize and use an isolate.</a:t>
            </a:r>
          </a:p>
          <a:p>
            <a:r>
              <a:rPr lang="en" altLang="zh-CN" dirty="0"/>
              <a:t>Show the cost of moving data between isolates and provide alternatives.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1934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4737D4-7D3A-2443-AE03-80C978672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 err="1"/>
              <a:t>jsonexample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F536E2-9A27-D042-A528-373D827C5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2794107" cy="3339000"/>
          </a:xfrm>
        </p:spPr>
        <p:txBody>
          <a:bodyPr/>
          <a:lstStyle/>
          <a:p>
            <a:r>
              <a:rPr lang="en" altLang="zh-CN" dirty="0"/>
              <a:t>A Flutter sample app that deserializes a set of JSON strings using three different libraries: </a:t>
            </a:r>
            <a:r>
              <a:rPr lang="en" altLang="zh-CN" dirty="0" err="1"/>
              <a:t>dart:convert</a:t>
            </a:r>
            <a:r>
              <a:rPr lang="en" altLang="zh-CN" dirty="0"/>
              <a:t>, </a:t>
            </a:r>
            <a:r>
              <a:rPr lang="en" altLang="zh-CN" dirty="0" err="1"/>
              <a:t>json_serializable</a:t>
            </a:r>
            <a:r>
              <a:rPr lang="en" altLang="zh-CN" dirty="0"/>
              <a:t>, and </a:t>
            </a:r>
            <a:r>
              <a:rPr lang="en" altLang="zh-CN" dirty="0" err="1"/>
              <a:t>built_value</a:t>
            </a:r>
            <a:r>
              <a:rPr lang="en" altLang="zh-CN" dirty="0"/>
              <a:t>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3FFF19A-B68D-9B4A-8D0B-F260FB3EB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119" y="1229875"/>
            <a:ext cx="5854126" cy="367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879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C90BBA-4550-454C-B398-F40429360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E61886-FE02-F242-8192-E80BC5D9D5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Help you decide which of the three most common libraries for deserializing JSON is right for your project.</a:t>
            </a:r>
          </a:p>
          <a:p>
            <a:r>
              <a:rPr lang="en" altLang="zh-CN" dirty="0"/>
              <a:t>Provide you with example code for deserializing:</a:t>
            </a:r>
          </a:p>
          <a:p>
            <a:pPr lvl="1"/>
            <a:r>
              <a:rPr lang="en" altLang="zh-CN" dirty="0"/>
              <a:t>Simple and nested objects</a:t>
            </a:r>
          </a:p>
          <a:p>
            <a:pPr lvl="1"/>
            <a:r>
              <a:rPr lang="en" altLang="zh-CN" dirty="0"/>
              <a:t>Lists of primitive values</a:t>
            </a:r>
          </a:p>
          <a:p>
            <a:pPr lvl="1"/>
            <a:r>
              <a:rPr lang="en" altLang="zh-CN" dirty="0"/>
              <a:t>Maps containing primitive values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7423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24A9F0-FD66-A743-91FC-35948D59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Place Tracker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B5AE64-127D-0249-93A5-5D5006317B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A sample place tracking app that uses the </a:t>
            </a:r>
            <a:r>
              <a:rPr lang="en" altLang="zh-CN" dirty="0">
                <a:hlinkClick r:id="rId2"/>
              </a:rPr>
              <a:t>google_maps_flutter</a:t>
            </a:r>
            <a:r>
              <a:rPr lang="en" altLang="zh-CN" dirty="0"/>
              <a:t> plugin. 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3A1D12E-F428-E44F-9FD1-8168E2C95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068" y="1697060"/>
            <a:ext cx="6747641" cy="334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41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69508-8496-5249-B415-784FF4C70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58FA85-E851-B642-8949-C08D18451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</a:t>
            </a:r>
          </a:p>
          <a:p>
            <a:r>
              <a:rPr lang="en" altLang="zh-CN" dirty="0"/>
              <a:t>Learn how to create an interface composed of </a:t>
            </a:r>
            <a:r>
              <a:rPr lang="en" altLang="zh-CN" dirty="0" err="1"/>
              <a:t>GoogleMap</a:t>
            </a:r>
            <a:r>
              <a:rPr lang="en" altLang="zh-CN" dirty="0"/>
              <a:t> and other widgets.</a:t>
            </a:r>
          </a:p>
          <a:p>
            <a:r>
              <a:rPr lang="en" altLang="zh-CN" dirty="0"/>
              <a:t>Learn how to show, control, and modify a </a:t>
            </a:r>
            <a:r>
              <a:rPr lang="en" altLang="zh-CN" dirty="0" err="1"/>
              <a:t>GoogleMap</a:t>
            </a:r>
            <a:r>
              <a:rPr lang="en" altLang="zh-CN" dirty="0"/>
              <a:t> widget.</a:t>
            </a:r>
          </a:p>
          <a:p>
            <a:r>
              <a:rPr lang="en" altLang="zh-CN" dirty="0"/>
              <a:t>Learn how to place a marker on a map.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7966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91CA55-08AF-7F49-9E0A-12DEA344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Platform Design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6674B2-7AE7-7B47-ADE6-D3C87B1F79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This sample project shows a Flutter app that maximizes application code reuse while adhering to different design patterns on Android and iOS.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9278BF-B3F2-854A-A628-CB2C5B551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517" y="2018876"/>
            <a:ext cx="6053959" cy="31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088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7BAB07-EB2A-A745-92B5-440D99C6A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Platform View Swift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975034-0F92-2141-98CD-ECEF9F217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976521" cy="3339000"/>
          </a:xfrm>
        </p:spPr>
        <p:txBody>
          <a:bodyPr/>
          <a:lstStyle/>
          <a:p>
            <a:r>
              <a:rPr lang="en" altLang="zh-CN" dirty="0"/>
              <a:t>A Flutter sample app that combines a native iOS </a:t>
            </a:r>
            <a:r>
              <a:rPr lang="en" altLang="zh-CN" dirty="0" err="1"/>
              <a:t>UIViewController</a:t>
            </a:r>
            <a:r>
              <a:rPr lang="en" altLang="zh-CN" dirty="0"/>
              <a:t> with a full-screen Flutter view.</a:t>
            </a:r>
          </a:p>
          <a:p>
            <a:endParaRPr kumimoji="1" lang="en" altLang="zh-CN" dirty="0"/>
          </a:p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 a simple technique for combining native and Flutter views.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17DDB6-6EC9-9440-A2B3-190C9DF91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697" y="1017800"/>
            <a:ext cx="4441603" cy="378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333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E7D5A00-A81D-B849-936B-AA716AEC7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Topics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9550E76-3CDF-7445-9554-23270A19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Samples</a:t>
            </a:r>
          </a:p>
          <a:p>
            <a:r>
              <a:rPr lang="en" altLang="zh-CN" dirty="0"/>
              <a:t>Cookbook</a:t>
            </a:r>
          </a:p>
          <a:p>
            <a:r>
              <a:rPr lang="en" altLang="zh-CN" dirty="0"/>
              <a:t>Web Demos</a:t>
            </a:r>
          </a:p>
          <a:p>
            <a:r>
              <a:rPr lang="en" altLang="zh-CN" dirty="0"/>
              <a:t>Architecture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05E363-2286-004A-97D9-E0E462F60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Provider Shopper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2D06A0-0BCC-3948-B782-5F8EE13FC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022707" cy="3339000"/>
          </a:xfrm>
        </p:spPr>
        <p:txBody>
          <a:bodyPr/>
          <a:lstStyle/>
          <a:p>
            <a:r>
              <a:rPr lang="en" altLang="zh-CN" dirty="0"/>
              <a:t>A Flutter sample app that shows a state management approach using the </a:t>
            </a:r>
            <a:r>
              <a:rPr lang="en" altLang="zh-CN" dirty="0">
                <a:hlinkClick r:id="rId2"/>
              </a:rPr>
              <a:t>Provider</a:t>
            </a:r>
            <a:r>
              <a:rPr lang="en" altLang="zh-CN" dirty="0"/>
              <a:t> package. 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B73B64-940F-8640-A85F-65C806834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365" y="1229875"/>
            <a:ext cx="5485935" cy="363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01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DC166-46F5-3542-9E06-98BEC0E3E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B84BCE-71BA-BC4B-99AE-7D26A3AB11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 simple use of Provider for providing an immutable value to a subtree</a:t>
            </a:r>
          </a:p>
          <a:p>
            <a:r>
              <a:rPr lang="en" altLang="zh-CN" dirty="0"/>
              <a:t>Illustrate a simple state management approach using the </a:t>
            </a:r>
            <a:r>
              <a:rPr lang="en" altLang="zh-CN" dirty="0" err="1"/>
              <a:t>ChangeNotifier</a:t>
            </a:r>
            <a:r>
              <a:rPr lang="en" altLang="zh-CN" dirty="0"/>
              <a:t> class</a:t>
            </a:r>
          </a:p>
          <a:p>
            <a:r>
              <a:rPr lang="en" altLang="zh-CN" dirty="0"/>
              <a:t>Show use of </a:t>
            </a:r>
            <a:r>
              <a:rPr lang="en" altLang="zh-CN" dirty="0" err="1"/>
              <a:t>ProxyProvider</a:t>
            </a:r>
            <a:r>
              <a:rPr lang="en" altLang="zh-CN" dirty="0"/>
              <a:t> for provided objects that depend on other provided objects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5775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Cookbook</a:t>
            </a:r>
          </a:p>
        </p:txBody>
      </p:sp>
    </p:spTree>
    <p:extLst>
      <p:ext uri="{BB962C8B-B14F-4D97-AF65-F5344CB8AC3E}">
        <p14:creationId xmlns:p14="http://schemas.microsoft.com/office/powerpoint/2010/main" val="7717341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0E2B00-17F3-B647-BD67-C895F139F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DC1C80-0B4A-6349-8760-18FBF697C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621797" cy="3339000"/>
          </a:xfrm>
        </p:spPr>
        <p:txBody>
          <a:bodyPr/>
          <a:lstStyle/>
          <a:p>
            <a:r>
              <a:rPr kumimoji="1" lang="en-US" altLang="zh-CN" dirty="0"/>
              <a:t>Docs: </a:t>
            </a:r>
            <a:r>
              <a:rPr lang="en" altLang="zh-CN" dirty="0">
                <a:hlinkClick r:id="rId2"/>
              </a:rPr>
              <a:t>https://flutter.dev/docs/cookbook</a:t>
            </a:r>
            <a:endParaRPr kumimoji="1" lang="en-US" altLang="zh-CN" dirty="0"/>
          </a:p>
          <a:p>
            <a:r>
              <a:rPr kumimoji="1" lang="en-US" altLang="zh-CN" dirty="0"/>
              <a:t>Source Code: </a:t>
            </a:r>
            <a:r>
              <a:rPr lang="en" altLang="zh-CN" dirty="0">
                <a:hlinkClick r:id="rId3"/>
              </a:rPr>
              <a:t>https://flutter.github.io/samples/#?type=cookbook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7B5FE4-7991-574B-9ED3-9A843D2077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3497" y="942562"/>
            <a:ext cx="4991758" cy="391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78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Web Demos</a:t>
            </a:r>
          </a:p>
        </p:txBody>
      </p:sp>
    </p:spTree>
    <p:extLst>
      <p:ext uri="{BB962C8B-B14F-4D97-AF65-F5344CB8AC3E}">
        <p14:creationId xmlns:p14="http://schemas.microsoft.com/office/powerpoint/2010/main" val="42518289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4CB631-176B-1746-B811-79EC1F8A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03CC11-0629-EC4C-B6CD-0772A32ED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681742" cy="3339000"/>
          </a:xfrm>
        </p:spPr>
        <p:txBody>
          <a:bodyPr/>
          <a:lstStyle/>
          <a:p>
            <a:r>
              <a:rPr kumimoji="1" lang="en-US" altLang="zh-CN" dirty="0"/>
              <a:t>Demos: </a:t>
            </a:r>
            <a:r>
              <a:rPr lang="en" altLang="zh-CN" dirty="0">
                <a:hlinkClick r:id="rId2"/>
              </a:rPr>
              <a:t>https://flutter.github.io/samples/#?platform=web</a:t>
            </a:r>
            <a:endParaRPr kumimoji="1" lang="en-US" altLang="zh-CN" dirty="0"/>
          </a:p>
          <a:p>
            <a:r>
              <a:rPr kumimoji="1" lang="en-US" altLang="zh-CN" dirty="0"/>
              <a:t>Source Code: </a:t>
            </a:r>
            <a:r>
              <a:rPr lang="en" altLang="zh-CN" dirty="0">
                <a:hlinkClick r:id="rId3"/>
              </a:rPr>
              <a:t>https://github.com/flutter/samples/tree/master/web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77CF2CE-B698-6148-A9BE-92DD0421B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6258" y="1005216"/>
            <a:ext cx="4777345" cy="372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728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13003436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4CB631-176B-1746-B811-79EC1F8A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Flutter architectural overview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6CB956F4-3327-ED42-8322-45B3EEEEE7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600" dirty="0"/>
              <a:t>The </a:t>
            </a:r>
            <a:r>
              <a:rPr lang="en" altLang="zh-CN" sz="1600" b="1" dirty="0"/>
              <a:t>layer model</a:t>
            </a:r>
            <a:r>
              <a:rPr lang="en" altLang="zh-CN" sz="1600" dirty="0"/>
              <a:t>: The pieces from which Flutter is constructed.</a:t>
            </a:r>
          </a:p>
          <a:p>
            <a:r>
              <a:rPr lang="en" altLang="zh-CN" sz="1600" b="1" dirty="0"/>
              <a:t>Reactive user interfaces</a:t>
            </a:r>
            <a:r>
              <a:rPr lang="en" altLang="zh-CN" sz="1600" dirty="0"/>
              <a:t>: A core concept for Flutter user interface development.</a:t>
            </a:r>
          </a:p>
          <a:p>
            <a:r>
              <a:rPr lang="en" altLang="zh-CN" sz="1600" dirty="0"/>
              <a:t>An introduction to </a:t>
            </a:r>
            <a:r>
              <a:rPr lang="en" altLang="zh-CN" sz="1600" b="1" dirty="0"/>
              <a:t>widgets</a:t>
            </a:r>
            <a:r>
              <a:rPr lang="en" altLang="zh-CN" sz="1600" dirty="0"/>
              <a:t>: The fundamental building blocks of Flutter user interfaces.</a:t>
            </a:r>
          </a:p>
          <a:p>
            <a:r>
              <a:rPr lang="en" altLang="zh-CN" sz="1600" dirty="0"/>
              <a:t>The </a:t>
            </a:r>
            <a:r>
              <a:rPr lang="en" altLang="zh-CN" sz="1600" b="1" dirty="0"/>
              <a:t>rendering process</a:t>
            </a:r>
            <a:r>
              <a:rPr lang="en" altLang="zh-CN" sz="1600" dirty="0"/>
              <a:t>: How Flutter turns UI code into pixels.</a:t>
            </a:r>
          </a:p>
          <a:p>
            <a:r>
              <a:rPr lang="en" altLang="zh-CN" sz="1600" dirty="0"/>
              <a:t>An overview of the </a:t>
            </a:r>
            <a:r>
              <a:rPr lang="en" altLang="zh-CN" sz="1600" b="1" dirty="0"/>
              <a:t>platform embedders</a:t>
            </a:r>
            <a:r>
              <a:rPr lang="en" altLang="zh-CN" sz="1600" dirty="0"/>
              <a:t>: The code that lets mobile and desktop OSes execute Flutter apps.</a:t>
            </a:r>
          </a:p>
          <a:p>
            <a:r>
              <a:rPr lang="en" altLang="zh-CN" sz="1600" b="1" dirty="0"/>
              <a:t>Integrating Flutter with other code</a:t>
            </a:r>
            <a:r>
              <a:rPr lang="en" altLang="zh-CN" sz="1600" dirty="0"/>
              <a:t>: Information about different techniques available to Flutter apps.</a:t>
            </a:r>
          </a:p>
          <a:p>
            <a:r>
              <a:rPr lang="en" altLang="zh-CN" sz="1600" b="1" dirty="0"/>
              <a:t>Support for the web</a:t>
            </a:r>
            <a:r>
              <a:rPr lang="en" altLang="zh-CN" sz="1600" dirty="0"/>
              <a:t>: Concluding remarks about the characteristics of Flutter in a browser environment.</a:t>
            </a:r>
          </a:p>
        </p:txBody>
      </p:sp>
    </p:spTree>
    <p:extLst>
      <p:ext uri="{BB962C8B-B14F-4D97-AF65-F5344CB8AC3E}">
        <p14:creationId xmlns:p14="http://schemas.microsoft.com/office/powerpoint/2010/main" val="42777951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Architectural layers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393197" cy="3339000"/>
          </a:xfrm>
        </p:spPr>
        <p:txBody>
          <a:bodyPr/>
          <a:lstStyle/>
          <a:p>
            <a:r>
              <a:rPr lang="en" altLang="zh-CN" dirty="0"/>
              <a:t>Flutter is designed as an extensible, layered system. </a:t>
            </a:r>
          </a:p>
          <a:p>
            <a:r>
              <a:rPr lang="en" altLang="zh-CN" dirty="0"/>
              <a:t>It exists as a series of independent libraries that each depend on the underlying layer. </a:t>
            </a:r>
            <a:endParaRPr kumimoji="1" lang="zh-CN" altLang="en-US" dirty="0"/>
          </a:p>
        </p:txBody>
      </p:sp>
      <p:pic>
        <p:nvPicPr>
          <p:cNvPr id="1026" name="Picture 2" descr="Architectural&#10;diagram">
            <a:extLst>
              <a:ext uri="{FF2B5EF4-FFF2-40B4-BE49-F238E27FC236}">
                <a16:creationId xmlns:a16="http://schemas.microsoft.com/office/drawing/2014/main" id="{17AA8190-7D03-654B-AF9C-6B00688D5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1836" y="1017800"/>
            <a:ext cx="4940464" cy="405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47278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Reactive user interfaces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On the surface, Flutter is </a:t>
            </a:r>
            <a:r>
              <a:rPr lang="en" altLang="zh-CN" u="sng" dirty="0">
                <a:hlinkClick r:id="rId2"/>
              </a:rPr>
              <a:t>a reactive, pseudo-declarative UI framework</a:t>
            </a:r>
            <a:r>
              <a:rPr lang="en" altLang="zh-CN" u="sng" dirty="0"/>
              <a:t>.</a:t>
            </a:r>
          </a:p>
          <a:p>
            <a:r>
              <a:rPr lang="en" altLang="zh-CN" dirty="0"/>
              <a:t>The developer provides a mapping from application state to interface state</a:t>
            </a:r>
          </a:p>
          <a:p>
            <a:r>
              <a:rPr lang="en" altLang="zh-CN" dirty="0"/>
              <a:t>The framework takes on the task of updating the interface at runtime when the application state changes.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800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Samples</a:t>
            </a:r>
          </a:p>
        </p:txBody>
      </p:sp>
    </p:spTree>
    <p:extLst>
      <p:ext uri="{BB962C8B-B14F-4D97-AF65-F5344CB8AC3E}">
        <p14:creationId xmlns:p14="http://schemas.microsoft.com/office/powerpoint/2010/main" val="473343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Widgets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4031700" cy="3339000"/>
          </a:xfrm>
        </p:spPr>
        <p:txBody>
          <a:bodyPr/>
          <a:lstStyle/>
          <a:p>
            <a:r>
              <a:rPr lang="en" altLang="zh-CN" dirty="0"/>
              <a:t>As mentioned, Flutter emphasizes widgets as a unit of composition. </a:t>
            </a:r>
          </a:p>
          <a:p>
            <a:r>
              <a:rPr lang="en" altLang="zh-CN" dirty="0"/>
              <a:t>Widgets are the building blocks of a Flutter app’s user interface, and each widget is an immutable declaration of part of the user interface.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651CD3-8890-184B-BAD6-4E7099219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765444"/>
            <a:ext cx="3741079" cy="380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9310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Composition</a:t>
            </a:r>
          </a:p>
          <a:p>
            <a:pPr lvl="1"/>
            <a:r>
              <a:rPr lang="en" altLang="zh-CN" dirty="0"/>
              <a:t>Widgets are typically composed of many other small, single-purpose widgets that combine to produce powerful effects.</a:t>
            </a:r>
          </a:p>
          <a:p>
            <a:pPr lvl="1"/>
            <a:r>
              <a:rPr lang="en" altLang="zh-CN" dirty="0"/>
              <a:t>Where possible, the number of design concepts is kept to a minimum while allowing the total vocabulary to be large. </a:t>
            </a:r>
          </a:p>
          <a:p>
            <a:r>
              <a:rPr lang="en" altLang="zh-CN" dirty="0"/>
              <a:t>Building widgets</a:t>
            </a:r>
          </a:p>
          <a:p>
            <a:pPr lvl="1"/>
            <a:r>
              <a:rPr lang="en" altLang="zh-CN" dirty="0"/>
              <a:t>You can determine the visual representation of a widget by overriding the </a:t>
            </a:r>
            <a:r>
              <a:rPr lang="en" altLang="zh-CN" dirty="0">
                <a:hlinkClick r:id="rId2"/>
              </a:rPr>
              <a:t>build()</a:t>
            </a:r>
            <a:r>
              <a:rPr lang="en" altLang="zh-CN" dirty="0"/>
              <a:t> function to return a new element tree.</a:t>
            </a:r>
          </a:p>
        </p:txBody>
      </p:sp>
    </p:spTree>
    <p:extLst>
      <p:ext uri="{BB962C8B-B14F-4D97-AF65-F5344CB8AC3E}">
        <p14:creationId xmlns:p14="http://schemas.microsoft.com/office/powerpoint/2010/main" val="21753733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519321" cy="3339000"/>
          </a:xfrm>
        </p:spPr>
        <p:txBody>
          <a:bodyPr/>
          <a:lstStyle/>
          <a:p>
            <a:r>
              <a:rPr lang="en" altLang="zh-CN" dirty="0"/>
              <a:t>Widget state</a:t>
            </a:r>
          </a:p>
          <a:p>
            <a:pPr lvl="1"/>
            <a:r>
              <a:rPr lang="en" altLang="zh-CN" dirty="0"/>
              <a:t>The framework introduces two major classes of widget: </a:t>
            </a:r>
            <a:r>
              <a:rPr lang="en" altLang="zh-CN" i="1" dirty="0"/>
              <a:t>stateful</a:t>
            </a:r>
            <a:r>
              <a:rPr lang="en" altLang="zh-CN" dirty="0"/>
              <a:t> and </a:t>
            </a:r>
            <a:r>
              <a:rPr lang="en" altLang="zh-CN" i="1" dirty="0"/>
              <a:t>stateless</a:t>
            </a:r>
            <a:r>
              <a:rPr lang="en" altLang="zh-CN" dirty="0"/>
              <a:t> widgets.</a:t>
            </a:r>
          </a:p>
          <a:p>
            <a:r>
              <a:rPr lang="en" altLang="zh-CN" dirty="0"/>
              <a:t>State management</a:t>
            </a:r>
          </a:p>
          <a:p>
            <a:pPr lvl="1"/>
            <a:r>
              <a:rPr lang="en" altLang="zh-CN" dirty="0"/>
              <a:t>You can use </a:t>
            </a:r>
            <a:r>
              <a:rPr lang="en" altLang="zh-CN" dirty="0" err="1"/>
              <a:t>InheritedWidget</a:t>
            </a:r>
            <a:r>
              <a:rPr lang="en" altLang="zh-CN" dirty="0"/>
              <a:t> to create a state widget that wraps a common ancestor in the widget tree.</a:t>
            </a:r>
            <a:endParaRPr kumimoji="1" lang="zh-CN" altLang="en-US" dirty="0"/>
          </a:p>
        </p:txBody>
      </p:sp>
      <p:pic>
        <p:nvPicPr>
          <p:cNvPr id="2050" name="Picture 2" descr="Inherited widgets">
            <a:extLst>
              <a:ext uri="{FF2B5EF4-FFF2-40B4-BE49-F238E27FC236}">
                <a16:creationId xmlns:a16="http://schemas.microsoft.com/office/drawing/2014/main" id="{7DDDE1A2-12B8-4742-9C6C-60A9AF00B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30620"/>
            <a:ext cx="3739488" cy="4284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24404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Rendering and layout</a:t>
            </a:r>
            <a:endParaRPr kumimoji="1" lang="zh-CN" altLang="en-US" dirty="0"/>
          </a:p>
        </p:txBody>
      </p:sp>
      <p:pic>
        <p:nvPicPr>
          <p:cNvPr id="3074" name="Picture 2" descr="Render pipeline sequencing&#10;diagram">
            <a:extLst>
              <a:ext uri="{FF2B5EF4-FFF2-40B4-BE49-F238E27FC236}">
                <a16:creationId xmlns:a16="http://schemas.microsoft.com/office/drawing/2014/main" id="{A5A0E61D-3A8A-3A47-9D12-DE89456C6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4784" y="1592316"/>
            <a:ext cx="6890353" cy="330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占位符 2">
            <a:extLst>
              <a:ext uri="{FF2B5EF4-FFF2-40B4-BE49-F238E27FC236}">
                <a16:creationId xmlns:a16="http://schemas.microsoft.com/office/drawing/2014/main" id="{FC45820B-EE31-E143-B39A-5F3F5BC63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</p:spPr>
        <p:txBody>
          <a:bodyPr/>
          <a:lstStyle/>
          <a:p>
            <a:r>
              <a:rPr lang="en" altLang="zh-CN" dirty="0"/>
              <a:t>From user input to the GPU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95813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659B9-B160-8140-AA00-85AEE643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2370E9-1604-2D46-BC48-1D111823DC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Build: from Widget to Element</a:t>
            </a:r>
          </a:p>
          <a:p>
            <a:endParaRPr kumimoji="1" lang="zh-CN" altLang="en-US" dirty="0"/>
          </a:p>
        </p:txBody>
      </p:sp>
      <p:pic>
        <p:nvPicPr>
          <p:cNvPr id="4098" name="Picture 2" descr="Render pipeline sequencing&#10;diagram">
            <a:extLst>
              <a:ext uri="{FF2B5EF4-FFF2-40B4-BE49-F238E27FC236}">
                <a16:creationId xmlns:a16="http://schemas.microsoft.com/office/drawing/2014/main" id="{0502CCD1-1109-3D4A-8D84-90DF10BCC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145" y="1694794"/>
            <a:ext cx="6237138" cy="319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73786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AAE290-7809-2448-96EC-81798D5AE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3B4883-DDF3-9549-A09C-6B3A17CD5A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Layout and rendering</a:t>
            </a:r>
          </a:p>
          <a:p>
            <a:endParaRPr kumimoji="1" lang="zh-CN" altLang="en-US" dirty="0"/>
          </a:p>
        </p:txBody>
      </p:sp>
      <p:pic>
        <p:nvPicPr>
          <p:cNvPr id="5122" name="Picture 2" descr="Differences between the widgets hierarchy and the element and render&#10;trees">
            <a:extLst>
              <a:ext uri="{FF2B5EF4-FFF2-40B4-BE49-F238E27FC236}">
                <a16:creationId xmlns:a16="http://schemas.microsoft.com/office/drawing/2014/main" id="{5A5CC3EA-7FFA-9C47-8B9E-62C0162E7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21" y="1825324"/>
            <a:ext cx="8434552" cy="3318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07178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08F6B-6B21-2649-8545-881842F95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Platform embedding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EFAA3A-28B3-2747-94F9-7388C40C85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As we’ve seen, rather than being translated into the equivalent OS widgets, Flutter user interfaces are built, laid out, composited, and painted by Flutter itself. </a:t>
            </a:r>
          </a:p>
          <a:p>
            <a:r>
              <a:rPr lang="en" altLang="zh-CN" dirty="0"/>
              <a:t>The platform embedder is the native OS application that hosts all Flutter content, and acts as the glue between the host operating system and Flutter. 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29810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D0439C-229A-1145-95F8-289B8DA06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Integrating with other code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A1FD72-0385-A84E-A4D0-0E2027A49F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Flutter provides a variety of interoperability mechanisms, whether you’re accessing code or APIs written in a language like Kotlin or Swift, calling a native C-based API, embedding native controls in a Flutter app, or embedding Flutter in an existing application.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32837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CB1FCC-24A0-174E-8001-492C8911F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5FA9E1-0D6C-FA47-96C8-A3D4F8796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433401" cy="3339000"/>
          </a:xfrm>
        </p:spPr>
        <p:txBody>
          <a:bodyPr/>
          <a:lstStyle/>
          <a:p>
            <a:r>
              <a:rPr lang="en" altLang="zh-CN" dirty="0"/>
              <a:t>Platform channels</a:t>
            </a:r>
          </a:p>
          <a:p>
            <a:pPr lvl="1"/>
            <a:r>
              <a:rPr lang="en" altLang="zh-CN" dirty="0"/>
              <a:t>For mobile and desktop apps, Flutter allows you to call into custom code through a </a:t>
            </a:r>
            <a:r>
              <a:rPr lang="en" altLang="zh-CN" i="1" dirty="0"/>
              <a:t>platform channel</a:t>
            </a:r>
            <a:r>
              <a:rPr lang="en" altLang="zh-CN" dirty="0"/>
              <a:t>, which is a simple mechanism for communicating between your Dart code and the platform-specific code of your host app.</a:t>
            </a:r>
          </a:p>
          <a:p>
            <a:pPr marL="114300" indent="0">
              <a:buNone/>
            </a:pPr>
            <a:endParaRPr kumimoji="1" lang="zh-CN" altLang="en-US" dirty="0"/>
          </a:p>
        </p:txBody>
      </p:sp>
      <p:pic>
        <p:nvPicPr>
          <p:cNvPr id="6146" name="Picture 2" descr="How platform channels allow Flutter to communicate with host&#10;code">
            <a:extLst>
              <a:ext uri="{FF2B5EF4-FFF2-40B4-BE49-F238E27FC236}">
                <a16:creationId xmlns:a16="http://schemas.microsoft.com/office/drawing/2014/main" id="{E1C674EB-8B6E-A64F-ABBF-8827FB469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040" y="702490"/>
            <a:ext cx="4459321" cy="41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5298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7DB92-4D69-2443-B075-82D2AC1E8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Flutter web support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07BFC5-7FDF-604C-9B81-9CF60E5063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The web version of the architectural layer diagram is as follows:</a:t>
            </a:r>
            <a:endParaRPr kumimoji="1" lang="zh-CN" altLang="en-US" dirty="0"/>
          </a:p>
        </p:txBody>
      </p:sp>
      <p:pic>
        <p:nvPicPr>
          <p:cNvPr id="7170" name="Picture 2" descr="Flutter web&#10;architecture">
            <a:extLst>
              <a:ext uri="{FF2B5EF4-FFF2-40B4-BE49-F238E27FC236}">
                <a16:creationId xmlns:a16="http://schemas.microsoft.com/office/drawing/2014/main" id="{2C11C96A-BF13-5749-87E0-6216F1637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77" y="1700362"/>
            <a:ext cx="7224881" cy="3328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6661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E7D5A00-A81D-B849-936B-AA716AEC7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Topics</a:t>
            </a:r>
            <a:endParaRPr lang="zh-CN" altLang="en-US" b="1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9550E76-3CDF-7445-9554-23270A19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b="1" dirty="0"/>
              <a:t>Add to App</a:t>
            </a:r>
          </a:p>
          <a:p>
            <a:r>
              <a:rPr lang="en" altLang="zh-CN" b="1" dirty="0"/>
              <a:t>Animations</a:t>
            </a:r>
          </a:p>
          <a:p>
            <a:r>
              <a:rPr lang="en" altLang="zh-CN" b="1" dirty="0"/>
              <a:t>Flutter Maps </a:t>
            </a:r>
            <a:r>
              <a:rPr lang="en" altLang="zh-CN" b="1" dirty="0" err="1"/>
              <a:t>Firestore</a:t>
            </a:r>
            <a:endParaRPr lang="en" altLang="zh-CN" b="1" dirty="0"/>
          </a:p>
          <a:p>
            <a:r>
              <a:rPr lang="en" altLang="zh-CN" b="1" dirty="0"/>
              <a:t>Isolate Example </a:t>
            </a:r>
          </a:p>
          <a:p>
            <a:r>
              <a:rPr lang="en" altLang="zh-CN" b="1" dirty="0" err="1"/>
              <a:t>Jsonexample</a:t>
            </a:r>
            <a:endParaRPr lang="en" altLang="zh-CN" b="1" dirty="0"/>
          </a:p>
          <a:p>
            <a:r>
              <a:rPr lang="en" altLang="zh-CN" b="1" dirty="0"/>
              <a:t>Place Tracker</a:t>
            </a:r>
          </a:p>
          <a:p>
            <a:r>
              <a:rPr lang="en" altLang="zh-CN" b="1" dirty="0"/>
              <a:t>Platform Design</a:t>
            </a:r>
          </a:p>
          <a:p>
            <a:r>
              <a:rPr lang="en" altLang="zh-CN" b="1" dirty="0"/>
              <a:t>Platform View Swift</a:t>
            </a:r>
          </a:p>
          <a:p>
            <a:r>
              <a:rPr lang="en" altLang="zh-CN" b="1" dirty="0"/>
              <a:t>Provider Shopper</a:t>
            </a:r>
          </a:p>
          <a:p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27781698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  <p:sp>
        <p:nvSpPr>
          <p:cNvPr id="397" name="Google Shape;397;p55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altLang="zh-CN" dirty="0" err="1"/>
              <a:t>Wenxuan</a:t>
            </a:r>
            <a:r>
              <a:rPr lang="en-US" altLang="zh-CN" dirty="0"/>
              <a:t> Shi</a:t>
            </a:r>
          </a:p>
          <a:p>
            <a:pPr marL="0" lvl="0" indent="0"/>
            <a:r>
              <a:rPr lang="en-US" altLang="zh-CN" dirty="0"/>
              <a:t>College of Software, Nankai University</a:t>
            </a:r>
          </a:p>
          <a:p>
            <a:pPr marL="0" lvl="0" indent="0"/>
            <a:endParaRPr lang="en-US" altLang="zh-CN" dirty="0"/>
          </a:p>
          <a:p>
            <a:pPr marL="0" lvl="0" indent="0"/>
            <a:r>
              <a:rPr lang="en-US" altLang="zh-CN" dirty="0"/>
              <a:t>Email: </a:t>
            </a:r>
            <a:r>
              <a:rPr lang="en-US" altLang="zh-CN" dirty="0" err="1"/>
              <a:t>shiwx@nankai.edu.cn</a:t>
            </a:r>
            <a:endParaRPr lang="en-US" altLang="zh-CN" dirty="0"/>
          </a:p>
          <a:p>
            <a:pPr marL="0" lvl="0" indent="0"/>
            <a:r>
              <a:rPr lang="en-US" altLang="zh-CN" dirty="0" err="1"/>
              <a:t>Wechat</a:t>
            </a:r>
            <a:r>
              <a:rPr lang="en-US" altLang="zh-CN" dirty="0"/>
              <a:t>: 13920561100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E7D5A00-A81D-B849-936B-AA716AEC7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9550E76-3CDF-7445-9554-23270A19B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527203" cy="3339000"/>
          </a:xfrm>
        </p:spPr>
        <p:txBody>
          <a:bodyPr/>
          <a:lstStyle/>
          <a:p>
            <a:r>
              <a:rPr lang="en" altLang="zh-CN" dirty="0"/>
              <a:t>See: </a:t>
            </a:r>
            <a:r>
              <a:rPr lang="en" altLang="zh-CN" dirty="0">
                <a:hlinkClick r:id="rId3"/>
              </a:rPr>
              <a:t>https://github.com/flutter/samples</a:t>
            </a:r>
            <a:endParaRPr lang="en" altLang="zh-CN" dirty="0"/>
          </a:p>
          <a:p>
            <a:r>
              <a:rPr lang="en" altLang="zh-CN" dirty="0" err="1"/>
              <a:t>SourceCode</a:t>
            </a:r>
            <a:r>
              <a:rPr lang="en" altLang="zh-CN" dirty="0"/>
              <a:t>: Samples-</a:t>
            </a:r>
            <a:r>
              <a:rPr lang="en" altLang="zh-CN" dirty="0" err="1"/>
              <a:t>Flutter.zip</a:t>
            </a:r>
            <a:endParaRPr lang="en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31E35AC-110D-F640-AC81-8A04360A9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8903" y="1017800"/>
            <a:ext cx="5094036" cy="391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41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DA524-56BE-5946-81BD-3DCA16504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Add to App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617606-04C9-1345-A39E-36864847C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164597" cy="3339000"/>
          </a:xfrm>
        </p:spPr>
        <p:txBody>
          <a:bodyPr/>
          <a:lstStyle/>
          <a:p>
            <a:r>
              <a:rPr lang="en" altLang="zh-CN" dirty="0"/>
              <a:t>This directory contains a bunch of Android and iOS projects that each import a standalone Flutter module.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5D9BADC-0E9F-C84E-A88D-D3B660CB4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357" y="710372"/>
            <a:ext cx="4892171" cy="41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611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B64B3F-9D54-7A4C-93F6-98974CE7D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28E514-0A94-1F41-8980-5AABEF4275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 developers how to add Flutter to their existing applications.</a:t>
            </a:r>
          </a:p>
          <a:p>
            <a:r>
              <a:rPr lang="en" altLang="zh-CN" dirty="0"/>
              <a:t>Show the following options:</a:t>
            </a:r>
          </a:p>
          <a:p>
            <a:pPr lvl="1"/>
            <a:r>
              <a:rPr lang="en" altLang="zh-CN" dirty="0"/>
              <a:t>Whether to build the Flutter module from source each time the app builds or rely on a separately pre-built module.</a:t>
            </a:r>
          </a:p>
          <a:p>
            <a:pPr lvl="1"/>
            <a:r>
              <a:rPr lang="en" altLang="zh-CN" dirty="0"/>
              <a:t>Whether plugins are needed by the Flutter module used in the app.</a:t>
            </a:r>
          </a:p>
        </p:txBody>
      </p:sp>
    </p:spTree>
    <p:extLst>
      <p:ext uri="{BB962C8B-B14F-4D97-AF65-F5344CB8AC3E}">
        <p14:creationId xmlns:p14="http://schemas.microsoft.com/office/powerpoint/2010/main" val="309528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98FA86-D35C-E947-A088-5984CF70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Animations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7AF2CA-9563-E148-B6FC-4D44C73D9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014824" cy="3339000"/>
          </a:xfrm>
        </p:spPr>
        <p:txBody>
          <a:bodyPr/>
          <a:lstStyle/>
          <a:p>
            <a:r>
              <a:rPr lang="en" altLang="zh-CN" dirty="0"/>
              <a:t>Sample apps that showcasing Flutter's animation features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9A7752-0EED-3044-839B-7D809A8C7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304" y="1029366"/>
            <a:ext cx="5403774" cy="411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4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2DC4C4-299A-0A43-B879-3EF461FFE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D4B884-BD13-904C-AC0B-E4953F734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</a:t>
            </a:r>
          </a:p>
          <a:p>
            <a:r>
              <a:rPr lang="en" altLang="zh-CN" dirty="0"/>
              <a:t>Demonstrate the building blocks for animations and how they work together</a:t>
            </a:r>
          </a:p>
          <a:p>
            <a:r>
              <a:rPr lang="en" altLang="zh-CN" dirty="0"/>
              <a:t>Provide samples for common patterns and use-cases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8151100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</TotalTime>
  <Words>1310</Words>
  <Application>Microsoft Macintosh PowerPoint</Application>
  <PresentationFormat>全屏显示(16:9)</PresentationFormat>
  <Paragraphs>146</Paragraphs>
  <Slides>40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3" baseType="lpstr">
      <vt:lpstr>Roboto</vt:lpstr>
      <vt:lpstr>Arial</vt:lpstr>
      <vt:lpstr>Geometric</vt:lpstr>
      <vt:lpstr>Practice</vt:lpstr>
      <vt:lpstr>Topics</vt:lpstr>
      <vt:lpstr>Samples</vt:lpstr>
      <vt:lpstr>Topics</vt:lpstr>
      <vt:lpstr>Introduction</vt:lpstr>
      <vt:lpstr>Add to App</vt:lpstr>
      <vt:lpstr>PowerPoint 演示文稿</vt:lpstr>
      <vt:lpstr>Animations</vt:lpstr>
      <vt:lpstr>PowerPoint 演示文稿</vt:lpstr>
      <vt:lpstr>Flutter Maps Firestore</vt:lpstr>
      <vt:lpstr>PowerPoint 演示文稿</vt:lpstr>
      <vt:lpstr>Isolate Example</vt:lpstr>
      <vt:lpstr>PowerPoint 演示文稿</vt:lpstr>
      <vt:lpstr>jsonexample</vt:lpstr>
      <vt:lpstr>PowerPoint 演示文稿</vt:lpstr>
      <vt:lpstr>Place Tracker</vt:lpstr>
      <vt:lpstr>PowerPoint 演示文稿</vt:lpstr>
      <vt:lpstr>Platform Design</vt:lpstr>
      <vt:lpstr>Platform View Swift</vt:lpstr>
      <vt:lpstr>Provider Shopper</vt:lpstr>
      <vt:lpstr>PowerPoint 演示文稿</vt:lpstr>
      <vt:lpstr>Cookbook</vt:lpstr>
      <vt:lpstr>Introduction</vt:lpstr>
      <vt:lpstr>Web Demos</vt:lpstr>
      <vt:lpstr>Introduction</vt:lpstr>
      <vt:lpstr>Architecture</vt:lpstr>
      <vt:lpstr>Flutter architectural overview</vt:lpstr>
      <vt:lpstr>Architectural layers</vt:lpstr>
      <vt:lpstr>Reactive user interfaces</vt:lpstr>
      <vt:lpstr>Widgets</vt:lpstr>
      <vt:lpstr>PowerPoint 演示文稿</vt:lpstr>
      <vt:lpstr>PowerPoint 演示文稿</vt:lpstr>
      <vt:lpstr>Rendering and layout</vt:lpstr>
      <vt:lpstr>PowerPoint 演示文稿</vt:lpstr>
      <vt:lpstr>PowerPoint 演示文稿</vt:lpstr>
      <vt:lpstr>Platform embedding</vt:lpstr>
      <vt:lpstr>Integrating with other code</vt:lpstr>
      <vt:lpstr>PowerPoint 演示文稿</vt:lpstr>
      <vt:lpstr>Flutter web support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Magic of Flutter</dc:title>
  <cp:lastModifiedBy>Walkman Neo</cp:lastModifiedBy>
  <cp:revision>169</cp:revision>
  <dcterms:modified xsi:type="dcterms:W3CDTF">2020-10-11T03:24:46Z</dcterms:modified>
</cp:coreProperties>
</file>